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Roboto Medium"/>
      <p:regular r:id="rId18"/>
    </p:embeddedFont>
    <p:embeddedFont>
      <p:font typeface="Roboto Medium"/>
      <p:regular r:id="rId19"/>
    </p:embeddedFont>
    <p:embeddedFont>
      <p:font typeface="Roboto Medium"/>
      <p:regular r:id="rId20"/>
    </p:embeddedFont>
    <p:embeddedFont>
      <p:font typeface="Roboto Medium"/>
      <p:regular r:id="rId21"/>
    </p:embeddedFont>
    <p:embeddedFont>
      <p:font typeface="Roboto"/>
      <p:regular r:id="rId22"/>
    </p:embeddedFont>
    <p:embeddedFont>
      <p:font typeface="Roboto"/>
      <p:regular r:id="rId23"/>
    </p:embeddedFont>
    <p:embeddedFont>
      <p:font typeface="Roboto"/>
      <p:regular r:id="rId24"/>
    </p:embeddedFont>
    <p:embeddedFont>
      <p:font typeface="Robot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sv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sv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sv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svg"/><Relationship Id="rId19" Type="http://schemas.openxmlformats.org/officeDocument/2006/relationships/slideLayout" Target="../slideLayouts/slideLayout3.xml"/><Relationship Id="rId2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s://ocov2.jpl.nasa.gov/" TargetMode="External"/><Relationship Id="rId2" Type="http://schemas.openxmlformats.org/officeDocument/2006/relationships/hyperlink" Target="https://maxar.skyfi.com" TargetMode="External"/><Relationship Id="rId3" Type="http://schemas.openxmlformats.org/officeDocument/2006/relationships/hyperlink" Target="https://marine.copernicus.eu/" TargetMode="External"/><Relationship Id="rId4" Type="http://schemas.openxmlformats.org/officeDocument/2006/relationships/hyperlink" Target="https://www.earthdata.nasa.gov/data/projects/glims" TargetMode="External"/><Relationship Id="rId5" Type="http://schemas.openxmlformats.org/officeDocument/2006/relationships/hyperlink" Target="https://power.larc.nasa.gov/" TargetMode="External"/><Relationship Id="rId6" Type="http://schemas.openxmlformats.org/officeDocument/2006/relationships/image" Target="../media/image-3-1.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0093" y="766286"/>
            <a:ext cx="5286970" cy="660916"/>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Roboto Medium" pitchFamily="34" charset="0"/>
                <a:ea typeface="Roboto Medium" pitchFamily="34" charset="-122"/>
                <a:cs typeface="Roboto Medium" pitchFamily="34" charset="-120"/>
              </a:rPr>
              <a:t>OCNeX</a:t>
            </a:r>
            <a:endParaRPr lang="en-US" sz="4150" dirty="0"/>
          </a:p>
        </p:txBody>
      </p:sp>
      <p:sp>
        <p:nvSpPr>
          <p:cNvPr id="4" name="Text 1"/>
          <p:cNvSpPr/>
          <p:nvPr/>
        </p:nvSpPr>
        <p:spPr>
          <a:xfrm>
            <a:off x="740093" y="1744385"/>
            <a:ext cx="7663815" cy="422910"/>
          </a:xfrm>
          <a:prstGeom prst="rect">
            <a:avLst/>
          </a:prstGeom>
          <a:noFill/>
          <a:ln/>
        </p:spPr>
        <p:txBody>
          <a:bodyPr wrap="none" lIns="0" tIns="0" rIns="0" bIns="0" rtlCol="0" anchor="t"/>
          <a:lstStyle/>
          <a:p>
            <a:pPr algn="l" indent="0" marL="0">
              <a:lnSpc>
                <a:spcPts val="3300"/>
              </a:lnSpc>
              <a:buNone/>
            </a:pPr>
            <a:r>
              <a:rPr lang="en-US" sz="2050" dirty="0">
                <a:solidFill>
                  <a:srgbClr val="CFD0D8"/>
                </a:solidFill>
                <a:latin typeface="Roboto" pitchFamily="34" charset="0"/>
                <a:ea typeface="Roboto" pitchFamily="34" charset="-122"/>
                <a:cs typeface="Roboto" pitchFamily="34" charset="-120"/>
              </a:rPr>
              <a:t>OmniFlux Cryosphere with NeuroGrid Prognostic Nexis</a:t>
            </a:r>
            <a:endParaRPr lang="en-US" sz="2050" dirty="0"/>
          </a:p>
        </p:txBody>
      </p:sp>
      <p:sp>
        <p:nvSpPr>
          <p:cNvPr id="5" name="Text 2"/>
          <p:cNvSpPr/>
          <p:nvPr/>
        </p:nvSpPr>
        <p:spPr>
          <a:xfrm>
            <a:off x="740093" y="2405182"/>
            <a:ext cx="7663815" cy="422910"/>
          </a:xfrm>
          <a:prstGeom prst="rect">
            <a:avLst/>
          </a:prstGeom>
          <a:noFill/>
          <a:ln/>
        </p:spPr>
        <p:txBody>
          <a:bodyPr wrap="none" lIns="0" tIns="0" rIns="0" bIns="0" rtlCol="0" anchor="t"/>
          <a:lstStyle/>
          <a:p>
            <a:pPr algn="l" indent="0" marL="0">
              <a:lnSpc>
                <a:spcPts val="3300"/>
              </a:lnSpc>
              <a:buNone/>
            </a:pPr>
            <a:r>
              <a:rPr lang="en-US" sz="2050" dirty="0">
                <a:solidFill>
                  <a:srgbClr val="1F7135"/>
                </a:solidFill>
                <a:latin typeface="Roboto" pitchFamily="34" charset="0"/>
                <a:ea typeface="Roboto" pitchFamily="34" charset="-122"/>
                <a:cs typeface="Roboto" pitchFamily="34" charset="-120"/>
              </a:rPr>
              <a:t>Team Nexora</a:t>
            </a:r>
            <a:endParaRPr lang="en-US" sz="2050" dirty="0"/>
          </a:p>
        </p:txBody>
      </p:sp>
      <p:sp>
        <p:nvSpPr>
          <p:cNvPr id="6" name="Text 3"/>
          <p:cNvSpPr/>
          <p:nvPr/>
        </p:nvSpPr>
        <p:spPr>
          <a:xfrm>
            <a:off x="740093" y="3065978"/>
            <a:ext cx="7663815" cy="4397335"/>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OCNeX represents a transformative platform that fuses artificial intelligence, multi-temporal satellite analytics, and predictive environmental modeling to deliver unparalleled insights into both local and global ecological dynamics. Designed to bridge terrestrial observations with planetary-scale datasets, the system empowers users to monitor, analyze, and forecast critical environmental phenomena, including carbon emissions, deforestation/reforestation trends, cryospheric changes, sea level rise, and weather variability. By leveraging AI-driven prognostic models, OCNeX transcends conventional monitoring systems, providing predictive intelligence capable of identifying emerging ecological risks, mapping future emission hotspots, and projecting the evolution of Earth's cryosphere. The platform integrates data streams into a unified interface, offering real-time visualization and actionable insights for stakeholders ranging from scientists and policymakers to urban planners and environmental researchers</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3641" y="435054"/>
            <a:ext cx="3955018" cy="494348"/>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Roboto Medium" pitchFamily="34" charset="0"/>
                <a:ea typeface="Roboto Medium" pitchFamily="34" charset="-122"/>
                <a:cs typeface="Roboto Medium" pitchFamily="34" charset="-120"/>
              </a:rPr>
              <a:t>System Architecture</a:t>
            </a:r>
            <a:endParaRPr lang="en-US" sz="3100" dirty="0"/>
          </a:p>
        </p:txBody>
      </p:sp>
      <p:pic>
        <p:nvPicPr>
          <p:cNvPr id="3" name="Image 0" descr="preencoded.png">    </p:cNvPr>
          <p:cNvPicPr>
            <a:picLocks noChangeAspect="1"/>
          </p:cNvPicPr>
          <p:nvPr/>
        </p:nvPicPr>
        <p:blipFill>
          <a:blip r:embed="rId1"/>
          <a:stretch>
            <a:fillRect/>
          </a:stretch>
        </p:blipFill>
        <p:spPr>
          <a:xfrm>
            <a:off x="2687360" y="1245751"/>
            <a:ext cx="9255681" cy="7347347"/>
          </a:xfrm>
          <a:prstGeom prst="rect">
            <a:avLst/>
          </a:prstGeom>
        </p:spPr>
      </p:pic>
      <p:sp>
        <p:nvSpPr>
          <p:cNvPr id="4" name="Text 1"/>
          <p:cNvSpPr/>
          <p:nvPr/>
        </p:nvSpPr>
        <p:spPr>
          <a:xfrm>
            <a:off x="6471352" y="4506130"/>
            <a:ext cx="1663322" cy="760666"/>
          </a:xfrm>
          <a:prstGeom prst="rect">
            <a:avLst/>
          </a:prstGeom>
          <a:noFill/>
          <a:ln/>
        </p:spPr>
        <p:txBody>
          <a:bodyPr wrap="square" lIns="0" tIns="0" rIns="0" bIns="0" rtlCol="0" anchor="t"/>
          <a:lstStyle/>
          <a:p>
            <a:pPr algn="ctr" indent="0" marL="0">
              <a:lnSpc>
                <a:spcPts val="1650"/>
              </a:lnSpc>
              <a:buNone/>
            </a:pPr>
            <a:r>
              <a:rPr lang="en-US" sz="1350" dirty="0">
                <a:solidFill>
                  <a:srgbClr val="FFFFFF"/>
                </a:solidFill>
                <a:latin typeface="Roboto Medium" pitchFamily="34" charset="0"/>
                <a:ea typeface="Roboto Medium" pitchFamily="34" charset="-122"/>
                <a:cs typeface="Roboto Medium" pitchFamily="34" charset="-120"/>
              </a:rPr>
              <a:t>Satellite-to-IoT Pipeline</a:t>
            </a:r>
            <a:endParaRPr lang="en-US" sz="1350" dirty="0"/>
          </a:p>
        </p:txBody>
      </p:sp>
      <p:sp>
        <p:nvSpPr>
          <p:cNvPr id="5" name="Text 2"/>
          <p:cNvSpPr/>
          <p:nvPr/>
        </p:nvSpPr>
        <p:spPr>
          <a:xfrm>
            <a:off x="8107628" y="1570806"/>
            <a:ext cx="2474487" cy="1140998"/>
          </a:xfrm>
          <a:prstGeom prst="rect">
            <a:avLst/>
          </a:prstGeom>
          <a:noFill/>
          <a:ln/>
        </p:spPr>
        <p:txBody>
          <a:bodyPr wrap="squar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NASA &amp; Copernicus Sources</a:t>
            </a:r>
            <a:endParaRPr lang="en-US" sz="1350" dirty="0"/>
          </a:p>
        </p:txBody>
      </p:sp>
      <p:sp>
        <p:nvSpPr>
          <p:cNvPr id="6" name="Text 3"/>
          <p:cNvSpPr/>
          <p:nvPr/>
        </p:nvSpPr>
        <p:spPr>
          <a:xfrm>
            <a:off x="8107628" y="2819988"/>
            <a:ext cx="2474487" cy="608532"/>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OCO-2, Sentinel-2, POWER</a:t>
            </a:r>
            <a:endParaRPr lang="en-US" sz="1050" dirty="0"/>
          </a:p>
        </p:txBody>
      </p:sp>
      <p:sp>
        <p:nvSpPr>
          <p:cNvPr id="7" name="Text 4"/>
          <p:cNvSpPr/>
          <p:nvPr/>
        </p:nvSpPr>
        <p:spPr>
          <a:xfrm>
            <a:off x="3983130" y="1760761"/>
            <a:ext cx="2474487" cy="760666"/>
          </a:xfrm>
          <a:prstGeom prst="rect">
            <a:avLst/>
          </a:prstGeom>
          <a:noFill/>
          <a:ln/>
        </p:spPr>
        <p:txBody>
          <a:bodyPr wrap="squar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IoT Control Outputs</a:t>
            </a:r>
            <a:endParaRPr lang="en-US" sz="1350" dirty="0"/>
          </a:p>
        </p:txBody>
      </p:sp>
      <p:sp>
        <p:nvSpPr>
          <p:cNvPr id="8" name="Text 5"/>
          <p:cNvSpPr/>
          <p:nvPr/>
        </p:nvSpPr>
        <p:spPr>
          <a:xfrm>
            <a:off x="3983130" y="2629610"/>
            <a:ext cx="2474487" cy="608532"/>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MQTT to ESP8266, Arduino relays</a:t>
            </a:r>
            <a:endParaRPr lang="en-US" sz="1050" dirty="0"/>
          </a:p>
        </p:txBody>
      </p:sp>
      <p:sp>
        <p:nvSpPr>
          <p:cNvPr id="9" name="Text 6"/>
          <p:cNvSpPr/>
          <p:nvPr/>
        </p:nvSpPr>
        <p:spPr>
          <a:xfrm>
            <a:off x="3983130" y="6778618"/>
            <a:ext cx="2474487" cy="380333"/>
          </a:xfrm>
          <a:prstGeom prst="rect">
            <a:avLst/>
          </a:prstGeom>
          <a:noFill/>
          <a:ln/>
        </p:spPr>
        <p:txBody>
          <a:bodyPr wrap="non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AI / LSTM Models</a:t>
            </a:r>
            <a:endParaRPr lang="en-US" sz="1350" dirty="0"/>
          </a:p>
        </p:txBody>
      </p:sp>
      <p:sp>
        <p:nvSpPr>
          <p:cNvPr id="10" name="Text 7"/>
          <p:cNvSpPr/>
          <p:nvPr/>
        </p:nvSpPr>
        <p:spPr>
          <a:xfrm>
            <a:off x="3983130" y="7267134"/>
            <a:ext cx="2474487" cy="608532"/>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TensorFlow time-series inference</a:t>
            </a:r>
            <a:endParaRPr lang="en-US" sz="1050" dirty="0"/>
          </a:p>
        </p:txBody>
      </p:sp>
      <p:sp>
        <p:nvSpPr>
          <p:cNvPr id="11" name="Text 8"/>
          <p:cNvSpPr/>
          <p:nvPr/>
        </p:nvSpPr>
        <p:spPr>
          <a:xfrm>
            <a:off x="8107628" y="6588451"/>
            <a:ext cx="2474487" cy="760666"/>
          </a:xfrm>
          <a:prstGeom prst="rect">
            <a:avLst/>
          </a:prstGeom>
          <a:noFill/>
          <a:ln/>
        </p:spPr>
        <p:txBody>
          <a:bodyPr wrap="squar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Raspberry Pi 5 Processing</a:t>
            </a:r>
            <a:endParaRPr lang="en-US" sz="1350" dirty="0"/>
          </a:p>
        </p:txBody>
      </p:sp>
      <p:sp>
        <p:nvSpPr>
          <p:cNvPr id="12" name="Text 9"/>
          <p:cNvSpPr/>
          <p:nvPr/>
        </p:nvSpPr>
        <p:spPr>
          <a:xfrm>
            <a:off x="8107628" y="7457300"/>
            <a:ext cx="2474487" cy="608533"/>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Python, pandas, scikit-learn</a:t>
            </a:r>
            <a:endParaRPr lang="en-US" sz="1050" dirty="0"/>
          </a:p>
        </p:txBody>
      </p:sp>
      <p:sp>
        <p:nvSpPr>
          <p:cNvPr id="13" name="Text 10"/>
          <p:cNvSpPr/>
          <p:nvPr/>
        </p:nvSpPr>
        <p:spPr>
          <a:xfrm>
            <a:off x="9000142" y="3988666"/>
            <a:ext cx="2528579" cy="760666"/>
          </a:xfrm>
          <a:prstGeom prst="rect">
            <a:avLst/>
          </a:prstGeom>
          <a:noFill/>
          <a:ln/>
        </p:spPr>
        <p:txBody>
          <a:bodyPr wrap="squar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GLIMS &amp; Ancillary Data</a:t>
            </a:r>
            <a:endParaRPr lang="en-US" sz="1350" dirty="0"/>
          </a:p>
        </p:txBody>
      </p:sp>
      <p:sp>
        <p:nvSpPr>
          <p:cNvPr id="14" name="Text 11"/>
          <p:cNvSpPr/>
          <p:nvPr/>
        </p:nvSpPr>
        <p:spPr>
          <a:xfrm>
            <a:off x="9000142" y="4857515"/>
            <a:ext cx="2528579" cy="912799"/>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Glacier and environmental datasets</a:t>
            </a:r>
            <a:endParaRPr lang="en-US" sz="1050" dirty="0"/>
          </a:p>
        </p:txBody>
      </p:sp>
      <p:sp>
        <p:nvSpPr>
          <p:cNvPr id="15" name="Text 12"/>
          <p:cNvSpPr/>
          <p:nvPr/>
        </p:nvSpPr>
        <p:spPr>
          <a:xfrm>
            <a:off x="3077093" y="4154322"/>
            <a:ext cx="2528579" cy="760666"/>
          </a:xfrm>
          <a:prstGeom prst="rect">
            <a:avLst/>
          </a:prstGeom>
          <a:noFill/>
          <a:ln/>
        </p:spPr>
        <p:txBody>
          <a:bodyPr wrap="square" lIns="0" tIns="0" rIns="0" bIns="0" rtlCol="0" anchor="t"/>
          <a:lstStyle/>
          <a:p>
            <a:pPr algn="ctr" indent="0" marL="0">
              <a:lnSpc>
                <a:spcPts val="1650"/>
              </a:lnSpc>
              <a:buNone/>
            </a:pPr>
            <a:r>
              <a:rPr lang="en-US" sz="1350" dirty="0">
                <a:solidFill>
                  <a:srgbClr val="CFD0D8"/>
                </a:solidFill>
                <a:latin typeface="Roboto Medium" pitchFamily="34" charset="0"/>
                <a:ea typeface="Roboto Medium" pitchFamily="34" charset="-122"/>
                <a:cs typeface="Roboto Medium" pitchFamily="34" charset="-120"/>
              </a:rPr>
              <a:t>Visualization Dashboard</a:t>
            </a:r>
            <a:endParaRPr lang="en-US" sz="1350" dirty="0"/>
          </a:p>
        </p:txBody>
      </p:sp>
      <p:sp>
        <p:nvSpPr>
          <p:cNvPr id="16" name="Text 13"/>
          <p:cNvSpPr/>
          <p:nvPr/>
        </p:nvSpPr>
        <p:spPr>
          <a:xfrm>
            <a:off x="3077093" y="5023171"/>
            <a:ext cx="2528579" cy="608533"/>
          </a:xfrm>
          <a:prstGeom prst="rect">
            <a:avLst/>
          </a:prstGeom>
          <a:noFill/>
          <a:ln/>
        </p:spPr>
        <p:txBody>
          <a:bodyPr wrap="square" lIns="0" tIns="0" rIns="0" bIns="0" rtlCol="0" anchor="t"/>
          <a:lstStyle/>
          <a:p>
            <a:pPr algn="ctr" indent="0" marL="0">
              <a:lnSpc>
                <a:spcPts val="1350"/>
              </a:lnSpc>
              <a:buNone/>
            </a:pPr>
            <a:r>
              <a:rPr lang="en-US" sz="1050" dirty="0">
                <a:solidFill>
                  <a:srgbClr val="CFD0D8"/>
                </a:solidFill>
                <a:latin typeface="Roboto" pitchFamily="34" charset="0"/>
                <a:ea typeface="Roboto" pitchFamily="34" charset="-122"/>
                <a:cs typeface="Roboto" pitchFamily="34" charset="-120"/>
              </a:rPr>
              <a:t>Web UI with real-time alerts</a:t>
            </a:r>
            <a:endParaRPr lang="en-US" sz="1050" dirty="0"/>
          </a:p>
        </p:txBody>
      </p:sp>
      <p:sp>
        <p:nvSpPr>
          <p:cNvPr id="17" name="Text 14"/>
          <p:cNvSpPr/>
          <p:nvPr/>
        </p:nvSpPr>
        <p:spPr>
          <a:xfrm>
            <a:off x="553641" y="8770977"/>
            <a:ext cx="13523119" cy="506254"/>
          </a:xfrm>
          <a:prstGeom prst="rect">
            <a:avLst/>
          </a:prstGeom>
          <a:noFill/>
          <a:ln/>
        </p:spPr>
        <p:txBody>
          <a:bodyPr wrap="square" lIns="0" tIns="0" rIns="0" bIns="0" rtlCol="0" anchor="t"/>
          <a:lstStyle/>
          <a:p>
            <a:pPr algn="l" indent="0" marL="0">
              <a:lnSpc>
                <a:spcPts val="1950"/>
              </a:lnSpc>
              <a:buNone/>
            </a:pPr>
            <a:r>
              <a:rPr lang="en-US" sz="1200" b="1" dirty="0">
                <a:solidFill>
                  <a:srgbClr val="CFD0D8"/>
                </a:solidFill>
                <a:latin typeface="Roboto" pitchFamily="34" charset="0"/>
                <a:ea typeface="Roboto" pitchFamily="34" charset="-122"/>
                <a:cs typeface="Roboto" pitchFamily="34" charset="-120"/>
              </a:rPr>
              <a:t>Data Sources:</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NASA OCO-2, Copernicus Sentinel-2, NASA POWER, GLIMS glacier data. </a:t>
            </a:r>
            <a:pPr algn="l" indent="0" marL="0">
              <a:lnSpc>
                <a:spcPts val="1950"/>
              </a:lnSpc>
              <a:buNone/>
            </a:pPr>
            <a:r>
              <a:rPr lang="en-US" sz="1200" b="1" dirty="0">
                <a:solidFill>
                  <a:srgbClr val="CFD0D8"/>
                </a:solidFill>
                <a:latin typeface="Roboto" pitchFamily="34" charset="0"/>
                <a:ea typeface="Roboto" pitchFamily="34" charset="-122"/>
                <a:cs typeface="Roboto" pitchFamily="34" charset="-120"/>
              </a:rPr>
              <a:t>Processing:</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Python with scikit-learn, TensorFlow LSTM, pandas. </a:t>
            </a:r>
            <a:pPr algn="l" indent="0" marL="0">
              <a:lnSpc>
                <a:spcPts val="1950"/>
              </a:lnSpc>
              <a:buNone/>
            </a:pPr>
            <a:r>
              <a:rPr lang="en-US" sz="1200" b="1" dirty="0">
                <a:solidFill>
                  <a:srgbClr val="CFD0D8"/>
                </a:solidFill>
                <a:latin typeface="Roboto" pitchFamily="34" charset="0"/>
                <a:ea typeface="Roboto" pitchFamily="34" charset="-122"/>
                <a:cs typeface="Roboto" pitchFamily="34" charset="-120"/>
              </a:rPr>
              <a:t>Output:</a:t>
            </a:r>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 Web dashboard, real-time alerts, IoT device control via MQTT.</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0689" y="760809"/>
            <a:ext cx="5362813" cy="670322"/>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Impact &amp; Next Steps</a:t>
            </a:r>
            <a:endParaRPr lang="en-US" sz="4200" dirty="0"/>
          </a:p>
        </p:txBody>
      </p:sp>
      <p:sp>
        <p:nvSpPr>
          <p:cNvPr id="3" name="Shape 1"/>
          <p:cNvSpPr/>
          <p:nvPr/>
        </p:nvSpPr>
        <p:spPr>
          <a:xfrm>
            <a:off x="750689" y="1860113"/>
            <a:ext cx="1641038" cy="1235988"/>
          </a:xfrm>
          <a:prstGeom prst="roundRect">
            <a:avLst>
              <a:gd name="adj" fmla="val 7289"/>
            </a:avLst>
          </a:prstGeom>
          <a:solidFill>
            <a:srgbClr val="182567"/>
          </a:solidFill>
          <a:ln w="7620">
            <a:solidFill>
              <a:srgbClr val="313E80"/>
            </a:solidFill>
            <a:prstDash val="solid"/>
          </a:ln>
        </p:spPr>
      </p:sp>
      <p:sp>
        <p:nvSpPr>
          <p:cNvPr id="4" name="Text 2"/>
          <p:cNvSpPr/>
          <p:nvPr/>
        </p:nvSpPr>
        <p:spPr>
          <a:xfrm>
            <a:off x="1420416" y="2289572"/>
            <a:ext cx="301585" cy="377071"/>
          </a:xfrm>
          <a:prstGeom prst="rect">
            <a:avLst/>
          </a:prstGeom>
          <a:noFill/>
          <a:ln/>
        </p:spPr>
        <p:txBody>
          <a:bodyPr wrap="none" lIns="0" tIns="0" rIns="0" bIns="0" rtlCol="0" anchor="t"/>
          <a:lstStyle/>
          <a:p>
            <a:pPr algn="ctr" indent="0" marL="0">
              <a:lnSpc>
                <a:spcPts val="3800"/>
              </a:lnSpc>
              <a:buNone/>
            </a:pPr>
            <a:r>
              <a:rPr lang="en-US" sz="2350" dirty="0">
                <a:solidFill>
                  <a:srgbClr val="CFD0D8"/>
                </a:solidFill>
                <a:latin typeface="Roboto Medium" pitchFamily="34" charset="0"/>
                <a:ea typeface="Roboto Medium" pitchFamily="34" charset="-122"/>
                <a:cs typeface="Roboto Medium" pitchFamily="34" charset="-120"/>
              </a:rPr>
              <a:t>1</a:t>
            </a:r>
            <a:endParaRPr lang="en-US" sz="2350" dirty="0"/>
          </a:p>
        </p:txBody>
      </p:sp>
      <p:sp>
        <p:nvSpPr>
          <p:cNvPr id="5" name="Text 3"/>
          <p:cNvSpPr/>
          <p:nvPr/>
        </p:nvSpPr>
        <p:spPr>
          <a:xfrm>
            <a:off x="2606159" y="2074545"/>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Real-Time Monitoring</a:t>
            </a:r>
            <a:endParaRPr lang="en-US" sz="2100" dirty="0"/>
          </a:p>
        </p:txBody>
      </p:sp>
      <p:sp>
        <p:nvSpPr>
          <p:cNvPr id="6" name="Text 4"/>
          <p:cNvSpPr/>
          <p:nvPr/>
        </p:nvSpPr>
        <p:spPr>
          <a:xfrm>
            <a:off x="2606159" y="2538413"/>
            <a:ext cx="5964674" cy="343257"/>
          </a:xfrm>
          <a:prstGeom prst="rect">
            <a:avLst/>
          </a:prstGeom>
          <a:noFill/>
          <a:ln/>
        </p:spPr>
        <p:txBody>
          <a:bodyPr wrap="non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Unified dashboard for carbon, forest, glacier, and weather data.</a:t>
            </a:r>
            <a:endParaRPr lang="en-US" sz="1650" dirty="0"/>
          </a:p>
        </p:txBody>
      </p:sp>
      <p:sp>
        <p:nvSpPr>
          <p:cNvPr id="7" name="Shape 5"/>
          <p:cNvSpPr/>
          <p:nvPr/>
        </p:nvSpPr>
        <p:spPr>
          <a:xfrm>
            <a:off x="2498884" y="3080861"/>
            <a:ext cx="11273671" cy="15240"/>
          </a:xfrm>
          <a:prstGeom prst="roundRect">
            <a:avLst>
              <a:gd name="adj" fmla="val 591178"/>
            </a:avLst>
          </a:prstGeom>
          <a:solidFill>
            <a:srgbClr val="313E80"/>
          </a:solidFill>
          <a:ln/>
        </p:spPr>
      </p:sp>
      <p:sp>
        <p:nvSpPr>
          <p:cNvPr id="8" name="Shape 6"/>
          <p:cNvSpPr/>
          <p:nvPr/>
        </p:nvSpPr>
        <p:spPr>
          <a:xfrm>
            <a:off x="750689" y="3203258"/>
            <a:ext cx="3282196" cy="1235988"/>
          </a:xfrm>
          <a:prstGeom prst="roundRect">
            <a:avLst>
              <a:gd name="adj" fmla="val 7289"/>
            </a:avLst>
          </a:prstGeom>
          <a:solidFill>
            <a:srgbClr val="182567"/>
          </a:solidFill>
          <a:ln w="7620">
            <a:solidFill>
              <a:srgbClr val="313E80"/>
            </a:solidFill>
            <a:prstDash val="solid"/>
          </a:ln>
        </p:spPr>
      </p:sp>
      <p:sp>
        <p:nvSpPr>
          <p:cNvPr id="9" name="Text 7"/>
          <p:cNvSpPr/>
          <p:nvPr/>
        </p:nvSpPr>
        <p:spPr>
          <a:xfrm>
            <a:off x="2240994" y="3632716"/>
            <a:ext cx="301585" cy="377071"/>
          </a:xfrm>
          <a:prstGeom prst="rect">
            <a:avLst/>
          </a:prstGeom>
          <a:noFill/>
          <a:ln/>
        </p:spPr>
        <p:txBody>
          <a:bodyPr wrap="none" lIns="0" tIns="0" rIns="0" bIns="0" rtlCol="0" anchor="t"/>
          <a:lstStyle/>
          <a:p>
            <a:pPr algn="ctr" indent="0" marL="0">
              <a:lnSpc>
                <a:spcPts val="3800"/>
              </a:lnSpc>
              <a:buNone/>
            </a:pPr>
            <a:r>
              <a:rPr lang="en-US" sz="2350" dirty="0">
                <a:solidFill>
                  <a:srgbClr val="CFD0D8"/>
                </a:solidFill>
                <a:latin typeface="Roboto Medium" pitchFamily="34" charset="0"/>
                <a:ea typeface="Roboto Medium" pitchFamily="34" charset="-122"/>
                <a:cs typeface="Roboto Medium" pitchFamily="34" charset="-120"/>
              </a:rPr>
              <a:t>2</a:t>
            </a:r>
            <a:endParaRPr lang="en-US" sz="2350" dirty="0"/>
          </a:p>
        </p:txBody>
      </p:sp>
      <p:sp>
        <p:nvSpPr>
          <p:cNvPr id="10" name="Text 8"/>
          <p:cNvSpPr/>
          <p:nvPr/>
        </p:nvSpPr>
        <p:spPr>
          <a:xfrm>
            <a:off x="4247317" y="3417689"/>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Predictive Intelligence</a:t>
            </a:r>
            <a:endParaRPr lang="en-US" sz="2100" dirty="0"/>
          </a:p>
        </p:txBody>
      </p:sp>
      <p:sp>
        <p:nvSpPr>
          <p:cNvPr id="11" name="Text 9"/>
          <p:cNvSpPr/>
          <p:nvPr/>
        </p:nvSpPr>
        <p:spPr>
          <a:xfrm>
            <a:off x="4247317" y="3881557"/>
            <a:ext cx="5926098" cy="343257"/>
          </a:xfrm>
          <a:prstGeom prst="rect">
            <a:avLst/>
          </a:prstGeom>
          <a:noFill/>
          <a:ln/>
        </p:spPr>
        <p:txBody>
          <a:bodyPr wrap="non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AI forecasts emerging ecological risks and emission hotspots.</a:t>
            </a:r>
            <a:endParaRPr lang="en-US" sz="1650" dirty="0"/>
          </a:p>
        </p:txBody>
      </p:sp>
      <p:sp>
        <p:nvSpPr>
          <p:cNvPr id="12" name="Shape 10"/>
          <p:cNvSpPr/>
          <p:nvPr/>
        </p:nvSpPr>
        <p:spPr>
          <a:xfrm>
            <a:off x="4140041" y="4424005"/>
            <a:ext cx="9632513" cy="15240"/>
          </a:xfrm>
          <a:prstGeom prst="roundRect">
            <a:avLst>
              <a:gd name="adj" fmla="val 591178"/>
            </a:avLst>
          </a:prstGeom>
          <a:solidFill>
            <a:srgbClr val="313E80"/>
          </a:solidFill>
          <a:ln/>
        </p:spPr>
      </p:sp>
      <p:sp>
        <p:nvSpPr>
          <p:cNvPr id="13" name="Shape 11"/>
          <p:cNvSpPr/>
          <p:nvPr/>
        </p:nvSpPr>
        <p:spPr>
          <a:xfrm>
            <a:off x="750689" y="4546402"/>
            <a:ext cx="4923353" cy="1235988"/>
          </a:xfrm>
          <a:prstGeom prst="roundRect">
            <a:avLst>
              <a:gd name="adj" fmla="val 7289"/>
            </a:avLst>
          </a:prstGeom>
          <a:solidFill>
            <a:srgbClr val="182567"/>
          </a:solidFill>
          <a:ln w="7620">
            <a:solidFill>
              <a:srgbClr val="313E80"/>
            </a:solidFill>
            <a:prstDash val="solid"/>
          </a:ln>
        </p:spPr>
      </p:sp>
      <p:sp>
        <p:nvSpPr>
          <p:cNvPr id="14" name="Text 12"/>
          <p:cNvSpPr/>
          <p:nvPr/>
        </p:nvSpPr>
        <p:spPr>
          <a:xfrm>
            <a:off x="3061573" y="4975860"/>
            <a:ext cx="301585" cy="377071"/>
          </a:xfrm>
          <a:prstGeom prst="rect">
            <a:avLst/>
          </a:prstGeom>
          <a:noFill/>
          <a:ln/>
        </p:spPr>
        <p:txBody>
          <a:bodyPr wrap="none" lIns="0" tIns="0" rIns="0" bIns="0" rtlCol="0" anchor="t"/>
          <a:lstStyle/>
          <a:p>
            <a:pPr algn="ctr" indent="0" marL="0">
              <a:lnSpc>
                <a:spcPts val="3800"/>
              </a:lnSpc>
              <a:buNone/>
            </a:pPr>
            <a:r>
              <a:rPr lang="en-US" sz="2350" dirty="0">
                <a:solidFill>
                  <a:srgbClr val="CFD0D8"/>
                </a:solidFill>
                <a:latin typeface="Roboto Medium" pitchFamily="34" charset="0"/>
                <a:ea typeface="Roboto Medium" pitchFamily="34" charset="-122"/>
                <a:cs typeface="Roboto Medium" pitchFamily="34" charset="-120"/>
              </a:rPr>
              <a:t>3</a:t>
            </a:r>
            <a:endParaRPr lang="en-US" sz="2350" dirty="0"/>
          </a:p>
        </p:txBody>
      </p:sp>
      <p:sp>
        <p:nvSpPr>
          <p:cNvPr id="15" name="Text 13"/>
          <p:cNvSpPr/>
          <p:nvPr/>
        </p:nvSpPr>
        <p:spPr>
          <a:xfrm>
            <a:off x="5888474" y="4760833"/>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Actionable Insights</a:t>
            </a:r>
            <a:endParaRPr lang="en-US" sz="2100" dirty="0"/>
          </a:p>
        </p:txBody>
      </p:sp>
      <p:sp>
        <p:nvSpPr>
          <p:cNvPr id="16" name="Text 14"/>
          <p:cNvSpPr/>
          <p:nvPr/>
        </p:nvSpPr>
        <p:spPr>
          <a:xfrm>
            <a:off x="5888474" y="5224701"/>
            <a:ext cx="7760732" cy="343257"/>
          </a:xfrm>
          <a:prstGeom prst="rect">
            <a:avLst/>
          </a:prstGeom>
          <a:noFill/>
          <a:ln/>
        </p:spPr>
        <p:txBody>
          <a:bodyPr wrap="non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Empower scientists, policymakers, and urban planners with data-driven decisions.</a:t>
            </a:r>
            <a:endParaRPr lang="en-US" sz="1650" dirty="0"/>
          </a:p>
        </p:txBody>
      </p:sp>
      <p:sp>
        <p:nvSpPr>
          <p:cNvPr id="17" name="Shape 15"/>
          <p:cNvSpPr/>
          <p:nvPr/>
        </p:nvSpPr>
        <p:spPr>
          <a:xfrm>
            <a:off x="5781199" y="5767149"/>
            <a:ext cx="7991356" cy="15240"/>
          </a:xfrm>
          <a:prstGeom prst="roundRect">
            <a:avLst>
              <a:gd name="adj" fmla="val 591178"/>
            </a:avLst>
          </a:prstGeom>
          <a:solidFill>
            <a:srgbClr val="313E80"/>
          </a:solidFill>
          <a:ln/>
        </p:spPr>
      </p:sp>
      <p:sp>
        <p:nvSpPr>
          <p:cNvPr id="18" name="Shape 16"/>
          <p:cNvSpPr/>
          <p:nvPr/>
        </p:nvSpPr>
        <p:spPr>
          <a:xfrm>
            <a:off x="750689" y="5889546"/>
            <a:ext cx="6564511" cy="1579245"/>
          </a:xfrm>
          <a:prstGeom prst="roundRect">
            <a:avLst>
              <a:gd name="adj" fmla="val 5705"/>
            </a:avLst>
          </a:prstGeom>
          <a:solidFill>
            <a:srgbClr val="182567"/>
          </a:solidFill>
          <a:ln w="7620">
            <a:solidFill>
              <a:srgbClr val="313E80"/>
            </a:solidFill>
            <a:prstDash val="solid"/>
          </a:ln>
        </p:spPr>
      </p:sp>
      <p:sp>
        <p:nvSpPr>
          <p:cNvPr id="19" name="Text 17"/>
          <p:cNvSpPr/>
          <p:nvPr/>
        </p:nvSpPr>
        <p:spPr>
          <a:xfrm>
            <a:off x="3882152" y="6490573"/>
            <a:ext cx="301585" cy="377071"/>
          </a:xfrm>
          <a:prstGeom prst="rect">
            <a:avLst/>
          </a:prstGeom>
          <a:noFill/>
          <a:ln/>
        </p:spPr>
        <p:txBody>
          <a:bodyPr wrap="none" lIns="0" tIns="0" rIns="0" bIns="0" rtlCol="0" anchor="t"/>
          <a:lstStyle/>
          <a:p>
            <a:pPr algn="ctr" indent="0" marL="0">
              <a:lnSpc>
                <a:spcPts val="3800"/>
              </a:lnSpc>
              <a:buNone/>
            </a:pPr>
            <a:r>
              <a:rPr lang="en-US" sz="2350" dirty="0">
                <a:solidFill>
                  <a:srgbClr val="CFD0D8"/>
                </a:solidFill>
                <a:latin typeface="Roboto Medium" pitchFamily="34" charset="0"/>
                <a:ea typeface="Roboto Medium" pitchFamily="34" charset="-122"/>
                <a:cs typeface="Roboto Medium" pitchFamily="34" charset="-120"/>
              </a:rPr>
              <a:t>4</a:t>
            </a:r>
            <a:endParaRPr lang="en-US" sz="2350" dirty="0"/>
          </a:p>
        </p:txBody>
      </p:sp>
      <p:sp>
        <p:nvSpPr>
          <p:cNvPr id="20" name="Text 18"/>
          <p:cNvSpPr/>
          <p:nvPr/>
        </p:nvSpPr>
        <p:spPr>
          <a:xfrm>
            <a:off x="7529632" y="6103977"/>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Scalable IoT Control</a:t>
            </a:r>
            <a:endParaRPr lang="en-US" sz="2100" dirty="0"/>
          </a:p>
        </p:txBody>
      </p:sp>
      <p:sp>
        <p:nvSpPr>
          <p:cNvPr id="21" name="Text 19"/>
          <p:cNvSpPr/>
          <p:nvPr/>
        </p:nvSpPr>
        <p:spPr>
          <a:xfrm>
            <a:off x="7529632" y="6567845"/>
            <a:ext cx="6135648" cy="686514"/>
          </a:xfrm>
          <a:prstGeom prst="rect">
            <a:avLst/>
          </a:prstGeom>
          <a:noFill/>
          <a:ln/>
        </p:spPr>
        <p:txBody>
          <a:bodyPr wrap="squar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Automated cooling and agricultural systems reduce energy waste and optimize resource use.</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11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Six Core Capabilities</a:t>
            </a:r>
            <a:endParaRPr lang="en-US" sz="4450" dirty="0"/>
          </a:p>
        </p:txBody>
      </p:sp>
      <p:sp>
        <p:nvSpPr>
          <p:cNvPr id="3" name="Text 1"/>
          <p:cNvSpPr/>
          <p:nvPr/>
        </p:nvSpPr>
        <p:spPr>
          <a:xfrm>
            <a:off x="1970603" y="245280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Carbon Emissions</a:t>
            </a:r>
            <a:endParaRPr lang="en-US" sz="2200" dirty="0"/>
          </a:p>
        </p:txBody>
      </p:sp>
      <p:sp>
        <p:nvSpPr>
          <p:cNvPr id="4" name="Text 2"/>
          <p:cNvSpPr/>
          <p:nvPr/>
        </p:nvSpPr>
        <p:spPr>
          <a:xfrm>
            <a:off x="793790" y="2943225"/>
            <a:ext cx="4012049" cy="725805"/>
          </a:xfrm>
          <a:prstGeom prst="rect">
            <a:avLst/>
          </a:prstGeom>
          <a:noFill/>
          <a:ln/>
        </p:spPr>
        <p:txBody>
          <a:bodyPr wrap="square" lIns="0" tIns="0" rIns="0" bIns="0" rtlCol="0" anchor="t"/>
          <a:lstStyle/>
          <a:p>
            <a:pPr algn="r" indent="0" marL="0">
              <a:lnSpc>
                <a:spcPts val="2850"/>
              </a:lnSpc>
              <a:buNone/>
            </a:pPr>
            <a:r>
              <a:rPr lang="en-US" sz="1750" dirty="0">
                <a:solidFill>
                  <a:srgbClr val="CFD0D8"/>
                </a:solidFill>
                <a:latin typeface="Roboto" pitchFamily="34" charset="0"/>
                <a:ea typeface="Roboto" pitchFamily="34" charset="-122"/>
                <a:cs typeface="Roboto" pitchFamily="34" charset="-120"/>
              </a:rPr>
              <a:t>Global CO₂, NO₂, CH₄ monitoring with 10-day trend forecasts.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6508" y="3142536"/>
            <a:ext cx="339328" cy="339328"/>
          </a:xfrm>
          <a:prstGeom prst="rect">
            <a:avLst/>
          </a:prstGeom>
        </p:spPr>
      </p:pic>
      <p:sp>
        <p:nvSpPr>
          <p:cNvPr id="7" name="Text 3"/>
          <p:cNvSpPr/>
          <p:nvPr/>
        </p:nvSpPr>
        <p:spPr>
          <a:xfrm>
            <a:off x="9824442" y="2452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Forest Dynamics</a:t>
            </a:r>
            <a:endParaRPr lang="en-US" sz="2200" dirty="0"/>
          </a:p>
        </p:txBody>
      </p:sp>
      <p:sp>
        <p:nvSpPr>
          <p:cNvPr id="8" name="Text 4"/>
          <p:cNvSpPr/>
          <p:nvPr/>
        </p:nvSpPr>
        <p:spPr>
          <a:xfrm>
            <a:off x="9824442" y="2943225"/>
            <a:ext cx="401216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NDVI-based deforestation and reforestation tracking per region.</a:t>
            </a:r>
            <a:endParaRPr lang="en-US" sz="1750" dirty="0"/>
          </a:p>
        </p:txBody>
      </p:sp>
      <p:pic>
        <p:nvPicPr>
          <p:cNvPr id="9" name="Image 2" descr="preencoded.png">    </p:cNvPr>
          <p:cNvPicPr>
            <a:picLocks noChangeAspect="1"/>
          </p:cNvPicPr>
          <p:nvPr/>
        </p:nvPicPr>
        <p:blipFill>
          <a:blip r:embed="rId4"/>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4326" y="3142536"/>
            <a:ext cx="339328" cy="339328"/>
          </a:xfrm>
          <a:prstGeom prst="rect">
            <a:avLst/>
          </a:prstGeom>
        </p:spPr>
      </p:pic>
      <p:sp>
        <p:nvSpPr>
          <p:cNvPr id="11" name="Text 5"/>
          <p:cNvSpPr/>
          <p:nvPr/>
        </p:nvSpPr>
        <p:spPr>
          <a:xfrm>
            <a:off x="10051256" y="40877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Cryosphere</a:t>
            </a:r>
            <a:endParaRPr lang="en-US" sz="2200" dirty="0"/>
          </a:p>
        </p:txBody>
      </p:sp>
      <p:sp>
        <p:nvSpPr>
          <p:cNvPr id="12" name="Text 6"/>
          <p:cNvSpPr/>
          <p:nvPr/>
        </p:nvSpPr>
        <p:spPr>
          <a:xfrm>
            <a:off x="10051256" y="4578191"/>
            <a:ext cx="3785354"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Glacier mass balance and ice sheet retreat predictions.</a:t>
            </a:r>
            <a:endParaRPr lang="en-US" sz="1750" dirty="0"/>
          </a:p>
        </p:txBody>
      </p:sp>
      <p:pic>
        <p:nvPicPr>
          <p:cNvPr id="13" name="Image 4"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3117" y="4526161"/>
            <a:ext cx="339328" cy="339328"/>
          </a:xfrm>
          <a:prstGeom prst="rect">
            <a:avLst/>
          </a:prstGeom>
        </p:spPr>
      </p:pic>
      <p:sp>
        <p:nvSpPr>
          <p:cNvPr id="15" name="Text 7"/>
          <p:cNvSpPr/>
          <p:nvPr/>
        </p:nvSpPr>
        <p:spPr>
          <a:xfrm>
            <a:off x="9824442" y="57228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Sea Level</a:t>
            </a:r>
            <a:endParaRPr lang="en-US" sz="2200" dirty="0"/>
          </a:p>
        </p:txBody>
      </p:sp>
      <p:sp>
        <p:nvSpPr>
          <p:cNvPr id="16" name="Text 8"/>
          <p:cNvSpPr/>
          <p:nvPr/>
        </p:nvSpPr>
        <p:spPr>
          <a:xfrm>
            <a:off x="9824442" y="6213277"/>
            <a:ext cx="401216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Ocean height monitoring with future rise projections.</a:t>
            </a:r>
            <a:endParaRPr lang="en-US" sz="1750" dirty="0"/>
          </a:p>
        </p:txBody>
      </p:sp>
      <p:pic>
        <p:nvPicPr>
          <p:cNvPr id="17" name="Image 6" descr="preencoded.png">    </p:cNvPr>
          <p:cNvPicPr>
            <a:picLocks noChangeAspect="1"/>
          </p:cNvPicPr>
          <p:nvPr/>
        </p:nvPicPr>
        <p:blipFill>
          <a:blip r:embed="rId10"/>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4326" y="5909786"/>
            <a:ext cx="339328" cy="339328"/>
          </a:xfrm>
          <a:prstGeom prst="rect">
            <a:avLst/>
          </a:prstGeom>
        </p:spPr>
      </p:pic>
      <p:sp>
        <p:nvSpPr>
          <p:cNvPr id="19" name="Text 9"/>
          <p:cNvSpPr/>
          <p:nvPr/>
        </p:nvSpPr>
        <p:spPr>
          <a:xfrm>
            <a:off x="1970603" y="572285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Weather</a:t>
            </a:r>
            <a:endParaRPr lang="en-US" sz="2200" dirty="0"/>
          </a:p>
        </p:txBody>
      </p:sp>
      <p:sp>
        <p:nvSpPr>
          <p:cNvPr id="20" name="Text 10"/>
          <p:cNvSpPr/>
          <p:nvPr/>
        </p:nvSpPr>
        <p:spPr>
          <a:xfrm>
            <a:off x="793790" y="6213277"/>
            <a:ext cx="4012049" cy="725805"/>
          </a:xfrm>
          <a:prstGeom prst="rect">
            <a:avLst/>
          </a:prstGeom>
          <a:noFill/>
          <a:ln/>
        </p:spPr>
        <p:txBody>
          <a:bodyPr wrap="square" lIns="0" tIns="0" rIns="0" bIns="0" rtlCol="0" anchor="t"/>
          <a:lstStyle/>
          <a:p>
            <a:pPr algn="r" indent="0" marL="0">
              <a:lnSpc>
                <a:spcPts val="2850"/>
              </a:lnSpc>
              <a:buNone/>
            </a:pPr>
            <a:r>
              <a:rPr lang="en-US" sz="1750" dirty="0">
                <a:solidFill>
                  <a:srgbClr val="CFD0D8"/>
                </a:solidFill>
                <a:latin typeface="Roboto" pitchFamily="34" charset="0"/>
                <a:ea typeface="Roboto" pitchFamily="34" charset="-122"/>
                <a:cs typeface="Roboto" pitchFamily="34" charset="-120"/>
              </a:rPr>
              <a:t>Temperature, precipitation, and extreme event forecasting.</a:t>
            </a:r>
            <a:endParaRPr lang="en-US" sz="1750" dirty="0"/>
          </a:p>
        </p:txBody>
      </p:sp>
      <p:pic>
        <p:nvPicPr>
          <p:cNvPr id="21" name="Image 8" descr="preencoded.png">    </p:cNvPr>
          <p:cNvPicPr>
            <a:picLocks noChangeAspect="1"/>
          </p:cNvPicPr>
          <p:nvPr/>
        </p:nvPicPr>
        <p:blipFill>
          <a:blip r:embed="rId13"/>
          <a:stretch>
            <a:fillRect/>
          </a:stretch>
        </p:blipFill>
        <p:spPr>
          <a:xfrm>
            <a:off x="5032653" y="2413516"/>
            <a:ext cx="4564975" cy="4564975"/>
          </a:xfrm>
          <a:prstGeom prst="rect">
            <a:avLst/>
          </a:prstGeom>
        </p:spPr>
      </p:pic>
      <p:pic>
        <p:nvPicPr>
          <p:cNvPr id="22"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46508" y="5909786"/>
            <a:ext cx="339328" cy="339328"/>
          </a:xfrm>
          <a:prstGeom prst="rect">
            <a:avLst/>
          </a:prstGeom>
        </p:spPr>
      </p:pic>
      <p:sp>
        <p:nvSpPr>
          <p:cNvPr id="23" name="Text 11"/>
          <p:cNvSpPr/>
          <p:nvPr/>
        </p:nvSpPr>
        <p:spPr>
          <a:xfrm>
            <a:off x="1743789" y="4087773"/>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Smart Control</a:t>
            </a:r>
            <a:endParaRPr lang="en-US" sz="2200" dirty="0"/>
          </a:p>
        </p:txBody>
      </p:sp>
      <p:sp>
        <p:nvSpPr>
          <p:cNvPr id="24" name="Text 12"/>
          <p:cNvSpPr/>
          <p:nvPr/>
        </p:nvSpPr>
        <p:spPr>
          <a:xfrm>
            <a:off x="793790" y="4578191"/>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CFD0D8"/>
                </a:solidFill>
                <a:latin typeface="Roboto" pitchFamily="34" charset="0"/>
                <a:ea typeface="Roboto" pitchFamily="34" charset="-122"/>
                <a:cs typeface="Roboto" pitchFamily="34" charset="-120"/>
              </a:rPr>
              <a:t>IoT-integrated cooling and agricultural automation systems.</a:t>
            </a:r>
            <a:endParaRPr lang="en-US" sz="1750" dirty="0"/>
          </a:p>
        </p:txBody>
      </p:sp>
      <p:pic>
        <p:nvPicPr>
          <p:cNvPr id="25" name="Image 10" descr="preencoded.png">    </p:cNvPr>
          <p:cNvPicPr>
            <a:picLocks noChangeAspect="1"/>
          </p:cNvPicPr>
          <p:nvPr/>
        </p:nvPicPr>
        <p:blipFill>
          <a:blip r:embed="rId16"/>
          <a:stretch>
            <a:fillRect/>
          </a:stretch>
        </p:blipFill>
        <p:spPr>
          <a:xfrm>
            <a:off x="5032653" y="2413516"/>
            <a:ext cx="4564975" cy="4564975"/>
          </a:xfrm>
          <a:prstGeom prst="rect">
            <a:avLst/>
          </a:prstGeom>
        </p:spPr>
      </p:pic>
      <p:pic>
        <p:nvPicPr>
          <p:cNvPr id="26" name="Image 11"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47717" y="4526161"/>
            <a:ext cx="339328" cy="3393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6146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Project resources: </a:t>
            </a:r>
            <a:endParaRPr lang="en-US" sz="4450" dirty="0"/>
          </a:p>
        </p:txBody>
      </p:sp>
      <p:sp>
        <p:nvSpPr>
          <p:cNvPr id="3" name="Text 1"/>
          <p:cNvSpPr/>
          <p:nvPr/>
        </p:nvSpPr>
        <p:spPr>
          <a:xfrm>
            <a:off x="793790" y="3097054"/>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carbon emission -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https://ocov2.jpl.nasa.gov/</a:t>
            </a:r>
            <a:endParaRPr lang="en-US" sz="1750" dirty="0"/>
          </a:p>
        </p:txBody>
      </p:sp>
      <p:sp>
        <p:nvSpPr>
          <p:cNvPr id="4" name="Text 2"/>
          <p:cNvSpPr/>
          <p:nvPr/>
        </p:nvSpPr>
        <p:spPr>
          <a:xfrm>
            <a:off x="793790" y="3664029"/>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deforestation and reforestation -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https://maxar.skyfi.com</a:t>
            </a:r>
            <a:endParaRPr lang="en-US" sz="1750" dirty="0"/>
          </a:p>
        </p:txBody>
      </p:sp>
      <p:sp>
        <p:nvSpPr>
          <p:cNvPr id="5" name="Text 3"/>
          <p:cNvSpPr/>
          <p:nvPr/>
        </p:nvSpPr>
        <p:spPr>
          <a:xfrm>
            <a:off x="793790" y="4231005"/>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sea level -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https://marine.copernicus.eu/</a:t>
            </a:r>
            <a:endParaRPr lang="en-US" sz="1750" dirty="0"/>
          </a:p>
        </p:txBody>
      </p:sp>
      <p:sp>
        <p:nvSpPr>
          <p:cNvPr id="6" name="Text 4"/>
          <p:cNvSpPr/>
          <p:nvPr/>
        </p:nvSpPr>
        <p:spPr>
          <a:xfrm>
            <a:off x="793790" y="4797981"/>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glacier -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https://www.earthdata.nasa.gov/data/projects/glims</a:t>
            </a:r>
            <a:endParaRPr lang="en-US" sz="1750" dirty="0"/>
          </a:p>
        </p:txBody>
      </p:sp>
      <p:sp>
        <p:nvSpPr>
          <p:cNvPr id="7" name="Text 5"/>
          <p:cNvSpPr/>
          <p:nvPr/>
        </p:nvSpPr>
        <p:spPr>
          <a:xfrm>
            <a:off x="793790" y="5364956"/>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weather and temperature forecasting - </a:t>
            </a:r>
            <a:pPr algn="l" indent="0" marL="0">
              <a:lnSpc>
                <a:spcPts val="2850"/>
              </a:lnSpc>
              <a:buNone/>
            </a:pPr>
            <a:r>
              <a:rPr lang="en-US" sz="1750" u="sng" dirty="0">
                <a:solidFill>
                  <a:srgbClr val="5A6ED8"/>
                </a:solidFill>
                <a:latin typeface="Roboto" pitchFamily="34" charset="0"/>
                <a:ea typeface="Roboto" pitchFamily="34" charset="-122"/>
                <a:cs typeface="Roboto" pitchFamily="34" charset="-120"/>
                <a:hlinkClick r:id="rId5" invalidUrl="" action="" tgtFrame="" tooltip="" history="1" highlightClick="0" endSnd="0">
                  <a:extLst>
                    <a:ext uri="{A12FA001-AC4F-418D-AE19-62706E023703}">
                      <ahyp:hlinkClr xmlns:ahyp="http://schemas.microsoft.com/office/drawing/2018/hyperlinkcolor" val="tx"/>
                    </a:ext>
                  </a:extLst>
                </a:hlinkClick>
              </a:rPr>
              <a:t>NASA POWER | Homepage</a:t>
            </a:r>
            <a:endParaRPr lang="en-US" sz="1750" dirty="0"/>
          </a:p>
        </p:txBody>
      </p:sp>
      <p:pic>
        <p:nvPicPr>
          <p:cNvPr id="8" name="Image 0" descr="preencoded.png">    </p:cNvPr>
          <p:cNvPicPr>
            <a:picLocks noChangeAspect="1"/>
          </p:cNvPicPr>
          <p:nvPr/>
        </p:nvPicPr>
        <p:blipFill>
          <a:blip r:embed="rId6"/>
          <a:stretch>
            <a:fillRect/>
          </a:stretch>
        </p:blipFill>
        <p:spPr>
          <a:xfrm>
            <a:off x="7599521" y="992386"/>
            <a:ext cx="6244709" cy="62447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Block Diagram </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94698"/>
            <a:ext cx="7201614"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Carbon Emission Monitoring</a:t>
            </a:r>
            <a:endParaRPr lang="en-US" sz="4450" dirty="0"/>
          </a:p>
        </p:txBody>
      </p:sp>
      <p:sp>
        <p:nvSpPr>
          <p:cNvPr id="4" name="Text 1"/>
          <p:cNvSpPr/>
          <p:nvPr/>
        </p:nvSpPr>
        <p:spPr>
          <a:xfrm>
            <a:off x="6280190" y="2670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Data Pipeline</a:t>
            </a:r>
            <a:endParaRPr lang="en-US" sz="2200" dirty="0"/>
          </a:p>
        </p:txBody>
      </p:sp>
      <p:sp>
        <p:nvSpPr>
          <p:cNvPr id="5" name="Text 2"/>
          <p:cNvSpPr/>
          <p:nvPr/>
        </p:nvSpPr>
        <p:spPr>
          <a:xfrm>
            <a:off x="6280190" y="3251597"/>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Download satellite data every 5 days from NASA, ESA, Copernicus</a:t>
            </a:r>
            <a:endParaRPr lang="en-US" sz="1750" dirty="0"/>
          </a:p>
        </p:txBody>
      </p:sp>
      <p:sp>
        <p:nvSpPr>
          <p:cNvPr id="6" name="Text 3"/>
          <p:cNvSpPr/>
          <p:nvPr/>
        </p:nvSpPr>
        <p:spPr>
          <a:xfrm>
            <a:off x="6280190" y="441960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Store CO₂, NO₂, CH₄ in CSV/NetCDF format</a:t>
            </a:r>
            <a:endParaRPr lang="en-US" sz="1750" dirty="0"/>
          </a:p>
        </p:txBody>
      </p:sp>
      <p:sp>
        <p:nvSpPr>
          <p:cNvPr id="7" name="Text 4"/>
          <p:cNvSpPr/>
          <p:nvPr/>
        </p:nvSpPr>
        <p:spPr>
          <a:xfrm>
            <a:off x="6280190" y="522470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Apply LSTM/regression models for trend analysis</a:t>
            </a:r>
            <a:endParaRPr lang="en-US" sz="1750" dirty="0"/>
          </a:p>
        </p:txBody>
      </p:sp>
      <p:sp>
        <p:nvSpPr>
          <p:cNvPr id="8" name="Text 5"/>
          <p:cNvSpPr/>
          <p:nvPr/>
        </p:nvSpPr>
        <p:spPr>
          <a:xfrm>
            <a:off x="6280190" y="602980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Generate heat maps and emission hotspot alerts</a:t>
            </a:r>
            <a:endParaRPr lang="en-US" sz="1750" dirty="0"/>
          </a:p>
        </p:txBody>
      </p:sp>
      <p:sp>
        <p:nvSpPr>
          <p:cNvPr id="9" name="Text 6"/>
          <p:cNvSpPr/>
          <p:nvPr/>
        </p:nvSpPr>
        <p:spPr>
          <a:xfrm>
            <a:off x="10342721" y="2670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Key Outputs</a:t>
            </a:r>
            <a:endParaRPr lang="en-US" sz="2200" dirty="0"/>
          </a:p>
        </p:txBody>
      </p:sp>
      <p:sp>
        <p:nvSpPr>
          <p:cNvPr id="10" name="Text 7"/>
          <p:cNvSpPr/>
          <p:nvPr/>
        </p:nvSpPr>
        <p:spPr>
          <a:xfrm>
            <a:off x="10342721" y="3251597"/>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30-day emission averages by region</a:t>
            </a:r>
            <a:endParaRPr lang="en-US" sz="1750" dirty="0"/>
          </a:p>
        </p:txBody>
      </p:sp>
      <p:sp>
        <p:nvSpPr>
          <p:cNvPr id="11" name="Text 8"/>
          <p:cNvSpPr/>
          <p:nvPr/>
        </p:nvSpPr>
        <p:spPr>
          <a:xfrm>
            <a:off x="10342721" y="4056698"/>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10-day predictive forecasts</a:t>
            </a:r>
            <a:endParaRPr lang="en-US" sz="1750" dirty="0"/>
          </a:p>
        </p:txBody>
      </p:sp>
      <p:sp>
        <p:nvSpPr>
          <p:cNvPr id="12" name="Text 9"/>
          <p:cNvSpPr/>
          <p:nvPr/>
        </p:nvSpPr>
        <p:spPr>
          <a:xfrm>
            <a:off x="10342721" y="4498896"/>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Global heat visualization maps</a:t>
            </a:r>
            <a:endParaRPr lang="en-US" sz="1750" dirty="0"/>
          </a:p>
        </p:txBody>
      </p:sp>
      <p:sp>
        <p:nvSpPr>
          <p:cNvPr id="13" name="Text 10"/>
          <p:cNvSpPr/>
          <p:nvPr/>
        </p:nvSpPr>
        <p:spPr>
          <a:xfrm>
            <a:off x="10342721" y="4941094"/>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Actionable mitigation insights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3427"/>
          </a:xfrm>
          <a:prstGeom prst="rect">
            <a:avLst/>
          </a:prstGeom>
        </p:spPr>
      </p:pic>
      <p:sp>
        <p:nvSpPr>
          <p:cNvPr id="3" name="Text 0"/>
          <p:cNvSpPr/>
          <p:nvPr/>
        </p:nvSpPr>
        <p:spPr>
          <a:xfrm>
            <a:off x="742950" y="3238262"/>
            <a:ext cx="8223171" cy="663297"/>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Roboto Medium" pitchFamily="34" charset="0"/>
                <a:ea typeface="Roboto Medium" pitchFamily="34" charset="-122"/>
                <a:cs typeface="Roboto Medium" pitchFamily="34" charset="-120"/>
              </a:rPr>
              <a:t>Forest &amp; Deforestation Intelligence</a:t>
            </a:r>
            <a:endParaRPr lang="en-US" sz="4150" dirty="0"/>
          </a:p>
        </p:txBody>
      </p:sp>
      <p:sp>
        <p:nvSpPr>
          <p:cNvPr id="4" name="Text 1"/>
          <p:cNvSpPr/>
          <p:nvPr/>
        </p:nvSpPr>
        <p:spPr>
          <a:xfrm>
            <a:off x="742950" y="4219932"/>
            <a:ext cx="13144500" cy="679133"/>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OCNeX processes Sentinel-2 satellite imagery to compute NDVI (Normalized Difference Vegetation Index), comparing historical and current forest cover to identify loss and restoration zones at granular per-country resolution.</a:t>
            </a:r>
            <a:endParaRPr lang="en-US" sz="1650" dirty="0"/>
          </a:p>
        </p:txBody>
      </p:sp>
      <p:sp>
        <p:nvSpPr>
          <p:cNvPr id="5" name="Shape 2"/>
          <p:cNvSpPr/>
          <p:nvPr/>
        </p:nvSpPr>
        <p:spPr>
          <a:xfrm>
            <a:off x="742950" y="5137785"/>
            <a:ext cx="477560" cy="477560"/>
          </a:xfrm>
          <a:prstGeom prst="roundRect">
            <a:avLst>
              <a:gd name="adj" fmla="val 18670"/>
            </a:avLst>
          </a:prstGeom>
          <a:solidFill>
            <a:srgbClr val="182567"/>
          </a:solidFill>
          <a:ln w="7620">
            <a:solidFill>
              <a:srgbClr val="313E80"/>
            </a:solidFill>
            <a:prstDash val="solid"/>
          </a:ln>
        </p:spPr>
      </p:sp>
      <p:sp>
        <p:nvSpPr>
          <p:cNvPr id="6" name="Text 3"/>
          <p:cNvSpPr/>
          <p:nvPr/>
        </p:nvSpPr>
        <p:spPr>
          <a:xfrm>
            <a:off x="822484" y="5177492"/>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7" name="Text 4"/>
          <p:cNvSpPr/>
          <p:nvPr/>
        </p:nvSpPr>
        <p:spPr>
          <a:xfrm>
            <a:off x="1432679" y="5210651"/>
            <a:ext cx="3259455" cy="331708"/>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Roboto Medium" pitchFamily="34" charset="0"/>
                <a:ea typeface="Roboto Medium" pitchFamily="34" charset="-122"/>
                <a:cs typeface="Roboto Medium" pitchFamily="34" charset="-120"/>
              </a:rPr>
              <a:t>Download Sentinel-2 Bands</a:t>
            </a:r>
            <a:endParaRPr lang="en-US" sz="2050" dirty="0"/>
          </a:p>
        </p:txBody>
      </p:sp>
      <p:sp>
        <p:nvSpPr>
          <p:cNvPr id="8" name="Text 5"/>
          <p:cNvSpPr/>
          <p:nvPr/>
        </p:nvSpPr>
        <p:spPr>
          <a:xfrm>
            <a:off x="1432679" y="5669637"/>
            <a:ext cx="5749885" cy="339566"/>
          </a:xfrm>
          <a:prstGeom prst="rect">
            <a:avLst/>
          </a:prstGeom>
          <a:noFill/>
          <a:ln/>
        </p:spPr>
        <p:txBody>
          <a:bodyPr wrap="non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Red (B04) and NIR (B08) from Copernicus Hub</a:t>
            </a:r>
            <a:endParaRPr lang="en-US" sz="1650" dirty="0"/>
          </a:p>
        </p:txBody>
      </p:sp>
      <p:sp>
        <p:nvSpPr>
          <p:cNvPr id="9" name="Shape 6"/>
          <p:cNvSpPr/>
          <p:nvPr/>
        </p:nvSpPr>
        <p:spPr>
          <a:xfrm>
            <a:off x="7447836" y="5137785"/>
            <a:ext cx="477560" cy="477560"/>
          </a:xfrm>
          <a:prstGeom prst="roundRect">
            <a:avLst>
              <a:gd name="adj" fmla="val 18670"/>
            </a:avLst>
          </a:prstGeom>
          <a:solidFill>
            <a:srgbClr val="182567"/>
          </a:solidFill>
          <a:ln w="7620">
            <a:solidFill>
              <a:srgbClr val="313E80"/>
            </a:solidFill>
            <a:prstDash val="solid"/>
          </a:ln>
        </p:spPr>
      </p:sp>
      <p:sp>
        <p:nvSpPr>
          <p:cNvPr id="10" name="Text 7"/>
          <p:cNvSpPr/>
          <p:nvPr/>
        </p:nvSpPr>
        <p:spPr>
          <a:xfrm>
            <a:off x="7527369" y="5177492"/>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1" name="Text 8"/>
          <p:cNvSpPr/>
          <p:nvPr/>
        </p:nvSpPr>
        <p:spPr>
          <a:xfrm>
            <a:off x="8137565" y="5210651"/>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Roboto Medium" pitchFamily="34" charset="0"/>
                <a:ea typeface="Roboto Medium" pitchFamily="34" charset="-122"/>
                <a:cs typeface="Roboto Medium" pitchFamily="34" charset="-120"/>
              </a:rPr>
              <a:t>Calculate NDVI</a:t>
            </a:r>
            <a:endParaRPr lang="en-US" sz="2050" dirty="0"/>
          </a:p>
        </p:txBody>
      </p:sp>
      <p:sp>
        <p:nvSpPr>
          <p:cNvPr id="12" name="Text 9"/>
          <p:cNvSpPr/>
          <p:nvPr/>
        </p:nvSpPr>
        <p:spPr>
          <a:xfrm>
            <a:off x="8137565" y="5669637"/>
            <a:ext cx="5749885" cy="339566"/>
          </a:xfrm>
          <a:prstGeom prst="rect">
            <a:avLst/>
          </a:prstGeom>
          <a:noFill/>
          <a:ln/>
        </p:spPr>
        <p:txBody>
          <a:bodyPr wrap="non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NDVI = (NIR − RED) / (NIR + RED)</a:t>
            </a:r>
            <a:endParaRPr lang="en-US" sz="1650" dirty="0"/>
          </a:p>
        </p:txBody>
      </p:sp>
      <p:sp>
        <p:nvSpPr>
          <p:cNvPr id="13" name="Shape 10"/>
          <p:cNvSpPr/>
          <p:nvPr/>
        </p:nvSpPr>
        <p:spPr>
          <a:xfrm>
            <a:off x="742950" y="6433661"/>
            <a:ext cx="477560" cy="477560"/>
          </a:xfrm>
          <a:prstGeom prst="roundRect">
            <a:avLst>
              <a:gd name="adj" fmla="val 18670"/>
            </a:avLst>
          </a:prstGeom>
          <a:solidFill>
            <a:srgbClr val="182567"/>
          </a:solidFill>
          <a:ln w="7620">
            <a:solidFill>
              <a:srgbClr val="313E80"/>
            </a:solidFill>
            <a:prstDash val="solid"/>
          </a:ln>
        </p:spPr>
      </p:sp>
      <p:sp>
        <p:nvSpPr>
          <p:cNvPr id="14" name="Text 11"/>
          <p:cNvSpPr/>
          <p:nvPr/>
        </p:nvSpPr>
        <p:spPr>
          <a:xfrm>
            <a:off x="822484" y="6473369"/>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3</a:t>
            </a:r>
            <a:endParaRPr lang="en-US" sz="2500" dirty="0"/>
          </a:p>
        </p:txBody>
      </p:sp>
      <p:sp>
        <p:nvSpPr>
          <p:cNvPr id="15" name="Text 12"/>
          <p:cNvSpPr/>
          <p:nvPr/>
        </p:nvSpPr>
        <p:spPr>
          <a:xfrm>
            <a:off x="1432679" y="6506528"/>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Roboto Medium" pitchFamily="34" charset="0"/>
                <a:ea typeface="Roboto Medium" pitchFamily="34" charset="-122"/>
                <a:cs typeface="Roboto Medium" pitchFamily="34" charset="-120"/>
              </a:rPr>
              <a:t>Detect Change</a:t>
            </a:r>
            <a:endParaRPr lang="en-US" sz="2050" dirty="0"/>
          </a:p>
        </p:txBody>
      </p:sp>
      <p:sp>
        <p:nvSpPr>
          <p:cNvPr id="16" name="Text 13"/>
          <p:cNvSpPr/>
          <p:nvPr/>
        </p:nvSpPr>
        <p:spPr>
          <a:xfrm>
            <a:off x="1432679" y="6965513"/>
            <a:ext cx="5749885" cy="679133"/>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Compare present vs. historical NDVI to flag deforestation or reforestation</a:t>
            </a:r>
            <a:endParaRPr lang="en-US" sz="1650" dirty="0"/>
          </a:p>
        </p:txBody>
      </p:sp>
      <p:sp>
        <p:nvSpPr>
          <p:cNvPr id="17" name="Shape 14"/>
          <p:cNvSpPr/>
          <p:nvPr/>
        </p:nvSpPr>
        <p:spPr>
          <a:xfrm>
            <a:off x="7447836" y="6433661"/>
            <a:ext cx="477560" cy="477560"/>
          </a:xfrm>
          <a:prstGeom prst="roundRect">
            <a:avLst>
              <a:gd name="adj" fmla="val 18670"/>
            </a:avLst>
          </a:prstGeom>
          <a:solidFill>
            <a:srgbClr val="182567"/>
          </a:solidFill>
          <a:ln w="7620">
            <a:solidFill>
              <a:srgbClr val="313E80"/>
            </a:solidFill>
            <a:prstDash val="solid"/>
          </a:ln>
        </p:spPr>
      </p:sp>
      <p:sp>
        <p:nvSpPr>
          <p:cNvPr id="18" name="Text 15"/>
          <p:cNvSpPr/>
          <p:nvPr/>
        </p:nvSpPr>
        <p:spPr>
          <a:xfrm>
            <a:off x="7527369" y="6473369"/>
            <a:ext cx="318373" cy="398026"/>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4</a:t>
            </a:r>
            <a:endParaRPr lang="en-US" sz="2500" dirty="0"/>
          </a:p>
        </p:txBody>
      </p:sp>
      <p:sp>
        <p:nvSpPr>
          <p:cNvPr id="19" name="Text 16"/>
          <p:cNvSpPr/>
          <p:nvPr/>
        </p:nvSpPr>
        <p:spPr>
          <a:xfrm>
            <a:off x="8137565" y="6506528"/>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CFD0D8"/>
                </a:solidFill>
                <a:latin typeface="Roboto Medium" pitchFamily="34" charset="0"/>
                <a:ea typeface="Roboto Medium" pitchFamily="34" charset="-122"/>
                <a:cs typeface="Roboto Medium" pitchFamily="34" charset="-120"/>
              </a:rPr>
              <a:t>Visualize &amp; Alert</a:t>
            </a:r>
            <a:endParaRPr lang="en-US" sz="2050" dirty="0"/>
          </a:p>
        </p:txBody>
      </p:sp>
      <p:sp>
        <p:nvSpPr>
          <p:cNvPr id="20" name="Text 17"/>
          <p:cNvSpPr/>
          <p:nvPr/>
        </p:nvSpPr>
        <p:spPr>
          <a:xfrm>
            <a:off x="8137565" y="6965513"/>
            <a:ext cx="5749885" cy="679133"/>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Generate heatmaps and send alerts for critical forest loss regions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273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Cryosphere &amp; Sea Level Prediction</a:t>
            </a:r>
            <a:endParaRPr lang="en-US" sz="4450" dirty="0"/>
          </a:p>
        </p:txBody>
      </p:sp>
      <p:sp>
        <p:nvSpPr>
          <p:cNvPr id="4" name="Text 1"/>
          <p:cNvSpPr/>
          <p:nvPr/>
        </p:nvSpPr>
        <p:spPr>
          <a:xfrm>
            <a:off x="6280190" y="267045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LSTM neural networks synthesize decades of satellite data to forecast glacier retreat, ice sheet dynamics, and sea level rise—critical for climate adaptation and water resource planning.</a:t>
            </a:r>
            <a:endParaRPr lang="en-US" sz="1750" dirty="0"/>
          </a:p>
        </p:txBody>
      </p:sp>
      <p:sp>
        <p:nvSpPr>
          <p:cNvPr id="5" name="Text 2"/>
          <p:cNvSpPr/>
          <p:nvPr/>
        </p:nvSpPr>
        <p:spPr>
          <a:xfrm>
            <a:off x="6280190" y="42411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Glacier Monitoring</a:t>
            </a:r>
            <a:endParaRPr lang="en-US" sz="2200" dirty="0"/>
          </a:p>
        </p:txBody>
      </p:sp>
      <p:sp>
        <p:nvSpPr>
          <p:cNvPr id="6" name="Text 3"/>
          <p:cNvSpPr/>
          <p:nvPr/>
        </p:nvSpPr>
        <p:spPr>
          <a:xfrm>
            <a:off x="6280190" y="4822269"/>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Track glacier mass balance</a:t>
            </a:r>
            <a:endParaRPr lang="en-US" sz="1750" dirty="0"/>
          </a:p>
        </p:txBody>
      </p:sp>
      <p:sp>
        <p:nvSpPr>
          <p:cNvPr id="7" name="Text 4"/>
          <p:cNvSpPr/>
          <p:nvPr/>
        </p:nvSpPr>
        <p:spPr>
          <a:xfrm>
            <a:off x="6280190" y="5264467"/>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Monitor ice sheet retreat rates</a:t>
            </a:r>
            <a:endParaRPr lang="en-US" sz="1750" dirty="0"/>
          </a:p>
        </p:txBody>
      </p:sp>
      <p:sp>
        <p:nvSpPr>
          <p:cNvPr id="8" name="Text 5"/>
          <p:cNvSpPr/>
          <p:nvPr/>
        </p:nvSpPr>
        <p:spPr>
          <a:xfrm>
            <a:off x="6280190" y="5706666"/>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Predict future melt patterns</a:t>
            </a:r>
            <a:endParaRPr lang="en-US" sz="1750" dirty="0"/>
          </a:p>
        </p:txBody>
      </p:sp>
      <p:sp>
        <p:nvSpPr>
          <p:cNvPr id="9" name="Text 6"/>
          <p:cNvSpPr/>
          <p:nvPr/>
        </p:nvSpPr>
        <p:spPr>
          <a:xfrm>
            <a:off x="6280190" y="6148864"/>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Assess water availability impact</a:t>
            </a:r>
            <a:endParaRPr lang="en-US" sz="1750" dirty="0"/>
          </a:p>
        </p:txBody>
      </p:sp>
      <p:sp>
        <p:nvSpPr>
          <p:cNvPr id="10" name="Text 7"/>
          <p:cNvSpPr/>
          <p:nvPr/>
        </p:nvSpPr>
        <p:spPr>
          <a:xfrm>
            <a:off x="10342721" y="42411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Sea Level Analysis</a:t>
            </a:r>
            <a:endParaRPr lang="en-US" sz="2200" dirty="0"/>
          </a:p>
        </p:txBody>
      </p:sp>
      <p:sp>
        <p:nvSpPr>
          <p:cNvPr id="11" name="Text 8"/>
          <p:cNvSpPr/>
          <p:nvPr/>
        </p:nvSpPr>
        <p:spPr>
          <a:xfrm>
            <a:off x="10342721" y="482226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Download SSH data from Copernicus Marine</a:t>
            </a:r>
            <a:endParaRPr lang="en-US" sz="1750" dirty="0"/>
          </a:p>
        </p:txBody>
      </p:sp>
      <p:sp>
        <p:nvSpPr>
          <p:cNvPr id="12" name="Text 9"/>
          <p:cNvSpPr/>
          <p:nvPr/>
        </p:nvSpPr>
        <p:spPr>
          <a:xfrm>
            <a:off x="10342721" y="5627370"/>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Train LSTM on historical trends</a:t>
            </a:r>
            <a:endParaRPr lang="en-US" sz="1750" dirty="0"/>
          </a:p>
        </p:txBody>
      </p:sp>
      <p:sp>
        <p:nvSpPr>
          <p:cNvPr id="13" name="Text 10"/>
          <p:cNvSpPr/>
          <p:nvPr/>
        </p:nvSpPr>
        <p:spPr>
          <a:xfrm>
            <a:off x="10342721" y="6069568"/>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Project rise over 10+ years</a:t>
            </a:r>
            <a:endParaRPr lang="en-US" sz="1750" dirty="0"/>
          </a:p>
        </p:txBody>
      </p:sp>
      <p:sp>
        <p:nvSpPr>
          <p:cNvPr id="14" name="Text 11"/>
          <p:cNvSpPr/>
          <p:nvPr/>
        </p:nvSpPr>
        <p:spPr>
          <a:xfrm>
            <a:off x="10342721" y="651176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Support coastal planning decisions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291"/>
          </a:xfrm>
          <a:prstGeom prst="rect">
            <a:avLst/>
          </a:prstGeom>
        </p:spPr>
      </p:pic>
      <p:sp>
        <p:nvSpPr>
          <p:cNvPr id="3" name="Text 0"/>
          <p:cNvSpPr/>
          <p:nvPr/>
        </p:nvSpPr>
        <p:spPr>
          <a:xfrm>
            <a:off x="620911" y="487799"/>
            <a:ext cx="7506057" cy="554355"/>
          </a:xfrm>
          <a:prstGeom prst="rect">
            <a:avLst/>
          </a:prstGeom>
          <a:noFill/>
          <a:ln/>
        </p:spPr>
        <p:txBody>
          <a:bodyPr wrap="none" lIns="0" tIns="0" rIns="0" bIns="0" rtlCol="0" anchor="t"/>
          <a:lstStyle/>
          <a:p>
            <a:pPr algn="l" indent="0" marL="0">
              <a:lnSpc>
                <a:spcPts val="4350"/>
              </a:lnSpc>
              <a:buNone/>
            </a:pPr>
            <a:r>
              <a:rPr lang="en-US" sz="3450" dirty="0">
                <a:solidFill>
                  <a:srgbClr val="FFFFFF"/>
                </a:solidFill>
                <a:latin typeface="Roboto Medium" pitchFamily="34" charset="0"/>
                <a:ea typeface="Roboto Medium" pitchFamily="34" charset="-122"/>
                <a:cs typeface="Roboto Medium" pitchFamily="34" charset="-120"/>
              </a:rPr>
              <a:t>Global Weather &amp; Climate Forecasting</a:t>
            </a:r>
            <a:endParaRPr lang="en-US" sz="3450" dirty="0"/>
          </a:p>
        </p:txBody>
      </p:sp>
      <p:sp>
        <p:nvSpPr>
          <p:cNvPr id="4" name="Text 1"/>
          <p:cNvSpPr/>
          <p:nvPr/>
        </p:nvSpPr>
        <p:spPr>
          <a:xfrm>
            <a:off x="620911" y="1308259"/>
            <a:ext cx="7902178" cy="851535"/>
          </a:xfrm>
          <a:prstGeom prst="rect">
            <a:avLst/>
          </a:prstGeom>
          <a:noFill/>
          <a:ln/>
        </p:spPr>
        <p:txBody>
          <a:bodyPr wrap="square" lIns="0" tIns="0" rIns="0" bIns="0" rtlCol="0" anchor="t"/>
          <a:lstStyle/>
          <a:p>
            <a:pPr algn="l" indent="0" marL="0">
              <a:lnSpc>
                <a:spcPts val="2200"/>
              </a:lnSpc>
              <a:buNone/>
            </a:pPr>
            <a:r>
              <a:rPr lang="en-US" sz="1350" dirty="0">
                <a:solidFill>
                  <a:srgbClr val="CFD0D8"/>
                </a:solidFill>
                <a:latin typeface="Roboto" pitchFamily="34" charset="0"/>
                <a:ea typeface="Roboto" pitchFamily="34" charset="-122"/>
                <a:cs typeface="Roboto" pitchFamily="34" charset="-120"/>
              </a:rPr>
              <a:t>Integrating NASA POWER and OpenWeather data, OCNeX trains LSTM models to detect weather patterns, predict short and long-term trends, and flag extreme events like storms and heatwaves for early warning systems.</a:t>
            </a:r>
            <a:endParaRPr lang="en-US" sz="1350" dirty="0"/>
          </a:p>
        </p:txBody>
      </p:sp>
      <p:sp>
        <p:nvSpPr>
          <p:cNvPr id="5" name="Text 2"/>
          <p:cNvSpPr/>
          <p:nvPr/>
        </p:nvSpPr>
        <p:spPr>
          <a:xfrm>
            <a:off x="620911" y="2359343"/>
            <a:ext cx="177403" cy="221694"/>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Light" pitchFamily="34" charset="0"/>
                <a:ea typeface="Roboto Light" pitchFamily="34" charset="-122"/>
                <a:cs typeface="Roboto Light" pitchFamily="34" charset="-120"/>
              </a:rPr>
              <a:t>01</a:t>
            </a:r>
            <a:endParaRPr lang="en-US" sz="1350" dirty="0"/>
          </a:p>
        </p:txBody>
      </p:sp>
      <p:sp>
        <p:nvSpPr>
          <p:cNvPr id="6" name="Shape 3"/>
          <p:cNvSpPr/>
          <p:nvPr/>
        </p:nvSpPr>
        <p:spPr>
          <a:xfrm>
            <a:off x="620911" y="2637949"/>
            <a:ext cx="7902178" cy="22860"/>
          </a:xfrm>
          <a:prstGeom prst="rect">
            <a:avLst/>
          </a:prstGeom>
          <a:solidFill>
            <a:srgbClr val="5A6ED8"/>
          </a:solidFill>
          <a:ln/>
        </p:spPr>
      </p:sp>
      <p:sp>
        <p:nvSpPr>
          <p:cNvPr id="7" name="Text 4"/>
          <p:cNvSpPr/>
          <p:nvPr/>
        </p:nvSpPr>
        <p:spPr>
          <a:xfrm>
            <a:off x="620911" y="2772370"/>
            <a:ext cx="2217658" cy="27717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Roboto Medium" pitchFamily="34" charset="0"/>
                <a:ea typeface="Roboto Medium" pitchFamily="34" charset="-122"/>
                <a:cs typeface="Roboto Medium" pitchFamily="34" charset="-120"/>
              </a:rPr>
              <a:t>Fetch Data</a:t>
            </a:r>
            <a:endParaRPr lang="en-US" sz="1700" dirty="0"/>
          </a:p>
        </p:txBody>
      </p:sp>
      <p:sp>
        <p:nvSpPr>
          <p:cNvPr id="8" name="Text 5"/>
          <p:cNvSpPr/>
          <p:nvPr/>
        </p:nvSpPr>
        <p:spPr>
          <a:xfrm>
            <a:off x="620911" y="3155990"/>
            <a:ext cx="7902178" cy="283845"/>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pitchFamily="34" charset="0"/>
                <a:ea typeface="Roboto" pitchFamily="34" charset="-122"/>
                <a:cs typeface="Roboto" pitchFamily="34" charset="-120"/>
              </a:rPr>
              <a:t>Retrieve temperature, precipitation, wind speed, humidity from NASA POWER API</a:t>
            </a:r>
            <a:endParaRPr lang="en-US" sz="1350" dirty="0"/>
          </a:p>
        </p:txBody>
      </p:sp>
      <p:sp>
        <p:nvSpPr>
          <p:cNvPr id="9" name="Text 6"/>
          <p:cNvSpPr/>
          <p:nvPr/>
        </p:nvSpPr>
        <p:spPr>
          <a:xfrm>
            <a:off x="620911" y="3750231"/>
            <a:ext cx="177403" cy="221694"/>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Light" pitchFamily="34" charset="0"/>
                <a:ea typeface="Roboto Light" pitchFamily="34" charset="-122"/>
                <a:cs typeface="Roboto Light" pitchFamily="34" charset="-120"/>
              </a:rPr>
              <a:t>02</a:t>
            </a:r>
            <a:endParaRPr lang="en-US" sz="1350" dirty="0"/>
          </a:p>
        </p:txBody>
      </p:sp>
      <p:sp>
        <p:nvSpPr>
          <p:cNvPr id="10" name="Shape 7"/>
          <p:cNvSpPr/>
          <p:nvPr/>
        </p:nvSpPr>
        <p:spPr>
          <a:xfrm>
            <a:off x="620911" y="4028837"/>
            <a:ext cx="7902178" cy="22860"/>
          </a:xfrm>
          <a:prstGeom prst="rect">
            <a:avLst/>
          </a:prstGeom>
          <a:solidFill>
            <a:srgbClr val="5A6ED8"/>
          </a:solidFill>
          <a:ln/>
        </p:spPr>
      </p:sp>
      <p:sp>
        <p:nvSpPr>
          <p:cNvPr id="11" name="Text 8"/>
          <p:cNvSpPr/>
          <p:nvPr/>
        </p:nvSpPr>
        <p:spPr>
          <a:xfrm>
            <a:off x="620911" y="4163258"/>
            <a:ext cx="2217658" cy="27717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Roboto Medium" pitchFamily="34" charset="0"/>
                <a:ea typeface="Roboto Medium" pitchFamily="34" charset="-122"/>
                <a:cs typeface="Roboto Medium" pitchFamily="34" charset="-120"/>
              </a:rPr>
              <a:t>Store Locally</a:t>
            </a:r>
            <a:endParaRPr lang="en-US" sz="1700" dirty="0"/>
          </a:p>
        </p:txBody>
      </p:sp>
      <p:sp>
        <p:nvSpPr>
          <p:cNvPr id="12" name="Text 9"/>
          <p:cNvSpPr/>
          <p:nvPr/>
        </p:nvSpPr>
        <p:spPr>
          <a:xfrm>
            <a:off x="620911" y="4546878"/>
            <a:ext cx="7902178" cy="283845"/>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pitchFamily="34" charset="0"/>
                <a:ea typeface="Roboto" pitchFamily="34" charset="-122"/>
                <a:cs typeface="Roboto" pitchFamily="34" charset="-120"/>
              </a:rPr>
              <a:t>Build historical CSV dataset on Raspberry Pi 5 SSD</a:t>
            </a:r>
            <a:endParaRPr lang="en-US" sz="1350" dirty="0"/>
          </a:p>
        </p:txBody>
      </p:sp>
      <p:sp>
        <p:nvSpPr>
          <p:cNvPr id="13" name="Text 10"/>
          <p:cNvSpPr/>
          <p:nvPr/>
        </p:nvSpPr>
        <p:spPr>
          <a:xfrm>
            <a:off x="620911" y="5141119"/>
            <a:ext cx="177403" cy="221694"/>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Light" pitchFamily="34" charset="0"/>
                <a:ea typeface="Roboto Light" pitchFamily="34" charset="-122"/>
                <a:cs typeface="Roboto Light" pitchFamily="34" charset="-120"/>
              </a:rPr>
              <a:t>03</a:t>
            </a:r>
            <a:endParaRPr lang="en-US" sz="1350" dirty="0"/>
          </a:p>
        </p:txBody>
      </p:sp>
      <p:sp>
        <p:nvSpPr>
          <p:cNvPr id="14" name="Shape 11"/>
          <p:cNvSpPr/>
          <p:nvPr/>
        </p:nvSpPr>
        <p:spPr>
          <a:xfrm>
            <a:off x="620911" y="5419725"/>
            <a:ext cx="7902178" cy="22860"/>
          </a:xfrm>
          <a:prstGeom prst="rect">
            <a:avLst/>
          </a:prstGeom>
          <a:solidFill>
            <a:srgbClr val="5A6ED8"/>
          </a:solidFill>
          <a:ln/>
        </p:spPr>
      </p:sp>
      <p:sp>
        <p:nvSpPr>
          <p:cNvPr id="15" name="Text 12"/>
          <p:cNvSpPr/>
          <p:nvPr/>
        </p:nvSpPr>
        <p:spPr>
          <a:xfrm>
            <a:off x="620911" y="5554147"/>
            <a:ext cx="2217658" cy="27717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Roboto Medium" pitchFamily="34" charset="0"/>
                <a:ea typeface="Roboto Medium" pitchFamily="34" charset="-122"/>
                <a:cs typeface="Roboto Medium" pitchFamily="34" charset="-120"/>
              </a:rPr>
              <a:t>Train LSTM</a:t>
            </a:r>
            <a:endParaRPr lang="en-US" sz="1700" dirty="0"/>
          </a:p>
        </p:txBody>
      </p:sp>
      <p:sp>
        <p:nvSpPr>
          <p:cNvPr id="16" name="Text 13"/>
          <p:cNvSpPr/>
          <p:nvPr/>
        </p:nvSpPr>
        <p:spPr>
          <a:xfrm>
            <a:off x="620911" y="5937766"/>
            <a:ext cx="7902178" cy="283845"/>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pitchFamily="34" charset="0"/>
                <a:ea typeface="Roboto" pitchFamily="34" charset="-122"/>
                <a:cs typeface="Roboto" pitchFamily="34" charset="-120"/>
              </a:rPr>
              <a:t>Learn weather patterns from 5+ years of data</a:t>
            </a:r>
            <a:endParaRPr lang="en-US" sz="1350" dirty="0"/>
          </a:p>
        </p:txBody>
      </p:sp>
      <p:sp>
        <p:nvSpPr>
          <p:cNvPr id="17" name="Text 14"/>
          <p:cNvSpPr/>
          <p:nvPr/>
        </p:nvSpPr>
        <p:spPr>
          <a:xfrm>
            <a:off x="620911" y="6532007"/>
            <a:ext cx="177403" cy="221694"/>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Light" pitchFamily="34" charset="0"/>
                <a:ea typeface="Roboto Light" pitchFamily="34" charset="-122"/>
                <a:cs typeface="Roboto Light" pitchFamily="34" charset="-120"/>
              </a:rPr>
              <a:t>04</a:t>
            </a:r>
            <a:endParaRPr lang="en-US" sz="1350" dirty="0"/>
          </a:p>
        </p:txBody>
      </p:sp>
      <p:sp>
        <p:nvSpPr>
          <p:cNvPr id="18" name="Shape 15"/>
          <p:cNvSpPr/>
          <p:nvPr/>
        </p:nvSpPr>
        <p:spPr>
          <a:xfrm>
            <a:off x="620911" y="6810613"/>
            <a:ext cx="7902178" cy="22860"/>
          </a:xfrm>
          <a:prstGeom prst="rect">
            <a:avLst/>
          </a:prstGeom>
          <a:solidFill>
            <a:srgbClr val="5A6ED8"/>
          </a:solidFill>
          <a:ln/>
        </p:spPr>
      </p:sp>
      <p:sp>
        <p:nvSpPr>
          <p:cNvPr id="19" name="Text 16"/>
          <p:cNvSpPr/>
          <p:nvPr/>
        </p:nvSpPr>
        <p:spPr>
          <a:xfrm>
            <a:off x="620911" y="6945035"/>
            <a:ext cx="2217658" cy="277178"/>
          </a:xfrm>
          <a:prstGeom prst="rect">
            <a:avLst/>
          </a:prstGeom>
          <a:noFill/>
          <a:ln/>
        </p:spPr>
        <p:txBody>
          <a:bodyPr wrap="none" lIns="0" tIns="0" rIns="0" bIns="0" rtlCol="0" anchor="t"/>
          <a:lstStyle/>
          <a:p>
            <a:pPr algn="l" indent="0" marL="0">
              <a:lnSpc>
                <a:spcPts val="2150"/>
              </a:lnSpc>
              <a:buNone/>
            </a:pPr>
            <a:r>
              <a:rPr lang="en-US" sz="1700" dirty="0">
                <a:solidFill>
                  <a:srgbClr val="CFD0D8"/>
                </a:solidFill>
                <a:latin typeface="Roboto Medium" pitchFamily="34" charset="0"/>
                <a:ea typeface="Roboto Medium" pitchFamily="34" charset="-122"/>
                <a:cs typeface="Roboto Medium" pitchFamily="34" charset="-120"/>
              </a:rPr>
              <a:t>Predict &amp; Alert</a:t>
            </a:r>
            <a:endParaRPr lang="en-US" sz="1700" dirty="0"/>
          </a:p>
        </p:txBody>
      </p:sp>
      <p:sp>
        <p:nvSpPr>
          <p:cNvPr id="20" name="Text 17"/>
          <p:cNvSpPr/>
          <p:nvPr/>
        </p:nvSpPr>
        <p:spPr>
          <a:xfrm>
            <a:off x="620911" y="7328654"/>
            <a:ext cx="7902178" cy="283845"/>
          </a:xfrm>
          <a:prstGeom prst="rect">
            <a:avLst/>
          </a:prstGeom>
          <a:noFill/>
          <a:ln/>
        </p:spPr>
        <p:txBody>
          <a:bodyPr wrap="none" lIns="0" tIns="0" rIns="0" bIns="0" rtlCol="0" anchor="t"/>
          <a:lstStyle/>
          <a:p>
            <a:pPr algn="l" indent="0" marL="0">
              <a:lnSpc>
                <a:spcPts val="2200"/>
              </a:lnSpc>
              <a:buNone/>
            </a:pPr>
            <a:r>
              <a:rPr lang="en-US" sz="1350" dirty="0">
                <a:solidFill>
                  <a:srgbClr val="CFD0D8"/>
                </a:solidFill>
                <a:latin typeface="Roboto" pitchFamily="34" charset="0"/>
                <a:ea typeface="Roboto" pitchFamily="34" charset="-122"/>
                <a:cs typeface="Roboto" pitchFamily="34" charset="-120"/>
              </a:rPr>
              <a:t>Generate 10-day forecasts and extreme event warnings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550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Smart IoT Integration: Cooling &amp; Agriculture</a:t>
            </a:r>
            <a:endParaRPr lang="en-US" sz="4450" dirty="0"/>
          </a:p>
        </p:txBody>
      </p:sp>
      <p:sp>
        <p:nvSpPr>
          <p:cNvPr id="4" name="Shape 1"/>
          <p:cNvSpPr/>
          <p:nvPr/>
        </p:nvSpPr>
        <p:spPr>
          <a:xfrm>
            <a:off x="793790" y="2953226"/>
            <a:ext cx="7556421" cy="4080748"/>
          </a:xfrm>
          <a:prstGeom prst="roundRect">
            <a:avLst>
              <a:gd name="adj" fmla="val 2335"/>
            </a:avLst>
          </a:prstGeom>
          <a:solidFill>
            <a:srgbClr val="182567"/>
          </a:solidFill>
          <a:ln w="7620">
            <a:solidFill>
              <a:srgbClr val="313E80"/>
            </a:solidFill>
            <a:prstDash val="solid"/>
          </a:ln>
        </p:spPr>
      </p:sp>
      <p:sp>
        <p:nvSpPr>
          <p:cNvPr id="5" name="Shape 2"/>
          <p:cNvSpPr/>
          <p:nvPr/>
        </p:nvSpPr>
        <p:spPr>
          <a:xfrm>
            <a:off x="801410" y="2960846"/>
            <a:ext cx="7541181" cy="2032754"/>
          </a:xfrm>
          <a:prstGeom prst="roundRect">
            <a:avLst>
              <a:gd name="adj" fmla="val 4687"/>
            </a:avLst>
          </a:prstGeom>
          <a:solidFill>
            <a:srgbClr val="182567"/>
          </a:solidFill>
          <a:ln/>
        </p:spPr>
      </p:sp>
      <p:sp>
        <p:nvSpPr>
          <p:cNvPr id="6" name="Text 3"/>
          <p:cNvSpPr/>
          <p:nvPr/>
        </p:nvSpPr>
        <p:spPr>
          <a:xfrm>
            <a:off x="1028224" y="31876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Indoor Cooling</a:t>
            </a:r>
            <a:endParaRPr lang="en-US" sz="2200" dirty="0"/>
          </a:p>
        </p:txBody>
      </p:sp>
      <p:sp>
        <p:nvSpPr>
          <p:cNvPr id="7" name="Text 4"/>
          <p:cNvSpPr/>
          <p:nvPr/>
        </p:nvSpPr>
        <p:spPr>
          <a:xfrm>
            <a:off x="1028224" y="3678079"/>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BME680 &amp; SHT31 sensors monitor temperature/humidity. Pi sends MQTT commands to ESP8266 relay controlling AC/fan when indoor temp exceeds 28°C.</a:t>
            </a:r>
            <a:endParaRPr lang="en-US" sz="1750" dirty="0"/>
          </a:p>
        </p:txBody>
      </p:sp>
      <p:sp>
        <p:nvSpPr>
          <p:cNvPr id="8" name="Shape 5"/>
          <p:cNvSpPr/>
          <p:nvPr/>
        </p:nvSpPr>
        <p:spPr>
          <a:xfrm>
            <a:off x="801410" y="4993600"/>
            <a:ext cx="7541181" cy="2032754"/>
          </a:xfrm>
          <a:prstGeom prst="rect">
            <a:avLst/>
          </a:prstGeom>
          <a:solidFill>
            <a:srgbClr val="182567"/>
          </a:solidFill>
          <a:ln/>
        </p:spPr>
      </p:sp>
      <p:sp>
        <p:nvSpPr>
          <p:cNvPr id="9" name="Shape 6"/>
          <p:cNvSpPr/>
          <p:nvPr/>
        </p:nvSpPr>
        <p:spPr>
          <a:xfrm>
            <a:off x="801410" y="4993600"/>
            <a:ext cx="7541181" cy="30480"/>
          </a:xfrm>
          <a:prstGeom prst="roundRect">
            <a:avLst>
              <a:gd name="adj" fmla="val 312558"/>
            </a:avLst>
          </a:prstGeom>
          <a:solidFill>
            <a:srgbClr val="313E80"/>
          </a:solidFill>
          <a:ln/>
        </p:spPr>
      </p:sp>
      <p:sp>
        <p:nvSpPr>
          <p:cNvPr id="10" name="Text 7"/>
          <p:cNvSpPr/>
          <p:nvPr/>
        </p:nvSpPr>
        <p:spPr>
          <a:xfrm>
            <a:off x="1028224" y="52204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Smart Agriculture</a:t>
            </a:r>
            <a:endParaRPr lang="en-US" sz="2200" dirty="0"/>
          </a:p>
        </p:txBody>
      </p:sp>
      <p:sp>
        <p:nvSpPr>
          <p:cNvPr id="11" name="Text 8"/>
          <p:cNvSpPr/>
          <p:nvPr/>
        </p:nvSpPr>
        <p:spPr>
          <a:xfrm>
            <a:off x="1028224" y="5710833"/>
            <a:ext cx="7087553"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BH1750 light sensor + humidity logic triggers mist sprayer when humidity drops below 40%. TFT display shows real-time sensor values and system status.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2025-10-26T15:54:25Z</dcterms:created>
  <dcterms:modified xsi:type="dcterms:W3CDTF">2025-10-26T15:54:25Z</dcterms:modified>
</cp:coreProperties>
</file>